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12"/>
  </p:normalViewPr>
  <p:slideViewPr>
    <p:cSldViewPr snapToGrid="0" showGuides="1">
      <p:cViewPr varScale="1">
        <p:scale>
          <a:sx n="97" d="100"/>
          <a:sy n="97" d="100"/>
        </p:scale>
        <p:origin x="160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C46-FB45-B66E-C7E5A5E5C345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C46-FB45-B66E-C7E5A5E5C34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B7C-1C43-9317-28778D47E689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B7C-1C43-9317-28778D47E689}"/>
              </c:ext>
            </c:extLst>
          </c:dPt>
          <c:cat>
            <c:strRef>
              <c:f>Hoja1!$A$2:$A$5</c:f>
              <c:strCache>
                <c:ptCount val="2"/>
                <c:pt idx="0">
                  <c:v>Renta</c:v>
                </c:pt>
                <c:pt idx="1">
                  <c:v>resto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46-FB45-B66E-C7E5A5E5C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93E294-44F3-51C3-D23E-3E32D11E3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E2EFF1-136C-F1DA-78AB-27BF4954C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B68CD7-F2EC-12EB-64CA-9E1DA0F7D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257555-65B3-8F4F-7FF7-CB0D513E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CD727A-7FEA-737A-C6D6-7720A42D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6672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563ED-BC79-EEA5-6658-F3159077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7D1CFED-63EB-205C-34F5-AC84FF3F1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8BDD34-78FC-9DBD-E40B-0E816B5B1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7CF083-579A-6C5E-1D49-3EC2308D6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871C18-C174-BCBB-6BE1-9A27C345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8851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65224CD-BF7E-8309-E728-6EA21BBAA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E0C35F-4490-C174-8D09-3FF5B9BC1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61F14B-0785-7F76-F5C3-B319D2E76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E8CDF1-86CF-3B2B-FB55-775A1323A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1332BF-E2D2-2D85-E398-59E05697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96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55320-F162-A291-2AAD-83C3AF0E6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23D1E4-AE06-DACE-C0F5-CF45FC2B8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F538EF-B146-C504-E170-B4477E08F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AF936E-C635-A38E-3254-6DB2AF95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EA2FBD-928B-F3C0-2DDE-D588B92C5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91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C185C-27B4-4541-F3F2-7D8FB4D03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110E74-3D62-D431-9602-F5B16E4F9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E6A699-6FFF-8EDC-22AC-7129ABE4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A60F87-7C20-E1EB-07CA-6F986ADEE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80B8A0-5811-8B8E-2B22-0DFACC60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4523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9DF7-CB2D-5201-83F9-9F17FD13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8328DF-D5E6-7AE1-1159-B483EFEE1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67E9438-5605-A39F-4E78-2AA108DFB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40895D-8803-1603-1FB6-ABDB0AE24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F2CEC9-1E09-8F86-040E-BBE48C02F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DB7DAB-A578-007E-40AE-D60DF7D1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772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EE001-AAA0-41B4-800A-736223B8B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DBD379-DE08-6DCD-A297-5634B32B8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3C725C-BA28-2C38-01B4-04D4F44F7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F049447-C099-4C90-B390-96B7AE927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ABF76E-4034-683F-C3A7-BA3D54E92B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AAA118A-582C-6334-9F54-F4B88961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18E1447-A218-E55A-9004-24C7CF646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8955FCF-4BF3-9CB7-B351-EABC52F7E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388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7B7E8-D980-7D36-4CDE-80913924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BE316A8-346D-0614-429D-8E39BA074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259596-694A-B188-E8D3-5D9DB82ED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C05E97-0BB9-A628-386F-7D7769B6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85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A7A9B16-BE4C-3A57-C845-5607EE073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70B5D20-CFC3-EDEB-2CF9-16773EFA6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DCB48B-22ED-C649-4CE4-CCD52C08C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136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FCA8B-AE61-C008-EBCD-A4ECB5BA1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6760E1-1F21-AE18-440B-2C0BBBD5B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C07581-D0F3-9A7D-5FBD-B279C659F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38F6C7-4726-5C9C-EF6C-CF8482AA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2C97F7-65DE-7977-F58F-BC31C5492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699ADC-7C35-FE26-F115-90252A17D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879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2087D-4A0A-254A-B7CC-8EA1A7EC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36A7CA3-1704-7A5B-A0ED-DDE9458B5B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49DA1D-8B41-EA5D-967F-A5C2A2F84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8DCFFF-2028-9267-3868-9D8BECC6B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47F74B9-BC75-6300-90E0-990C42A86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30DCD8-D934-64C2-5E14-22DDF4F2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765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1B2E4D3-A0EA-465E-FBEE-3BEE737C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6EA892-3E9C-0540-A45D-8D4750BD4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1576E7-B52C-E2BB-7A5E-9033E5607D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ABCDF4-B4E5-5D42-0E3A-03DBD252C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31C032-4EC5-83B1-F732-726ABA978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667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josemanuelgonzalezfornell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1076AF0-3284-3901-A7A5-727BA5C76E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785449" y="1122363"/>
            <a:ext cx="7262191" cy="569421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A29F8DD-BF27-CE0D-0032-8255577977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El precio del alquiler en España y agentes relacionados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02E99A-DB4C-B15C-756D-8D9ED98005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José Manuel González Fornell</a:t>
            </a:r>
          </a:p>
          <a:p>
            <a:r>
              <a:rPr lang="es-ES" dirty="0"/>
              <a:t>19/04/2023</a:t>
            </a:r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396592-E080-6ECE-5589-A08763A29E16}"/>
              </a:ext>
            </a:extLst>
          </p:cNvPr>
          <p:cNvSpPr txBox="1"/>
          <p:nvPr/>
        </p:nvSpPr>
        <p:spPr>
          <a:xfrm>
            <a:off x="3302620" y="1122363"/>
            <a:ext cx="558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Análisis Exploratorio de Datos:</a:t>
            </a:r>
          </a:p>
        </p:txBody>
      </p:sp>
    </p:spTree>
    <p:extLst>
      <p:ext uri="{BB962C8B-B14F-4D97-AF65-F5344CB8AC3E}">
        <p14:creationId xmlns:p14="http://schemas.microsoft.com/office/powerpoint/2010/main" val="125734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43527FF0-CEF2-9B9E-D48A-7C41F4218553}"/>
              </a:ext>
            </a:extLst>
          </p:cNvPr>
          <p:cNvSpPr txBox="1"/>
          <p:nvPr/>
        </p:nvSpPr>
        <p:spPr>
          <a:xfrm>
            <a:off x="5338157" y="1348000"/>
            <a:ext cx="1515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Bivariante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63C359-2CBC-B5C6-B45F-2B5B717CD797}"/>
              </a:ext>
            </a:extLst>
          </p:cNvPr>
          <p:cNvSpPr txBox="1"/>
          <p:nvPr/>
        </p:nvSpPr>
        <p:spPr>
          <a:xfrm>
            <a:off x="457200" y="1917700"/>
            <a:ext cx="32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*Datos referentes a 2021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5F4734-E30F-5AB8-CFBC-AC56BB00A486}"/>
              </a:ext>
            </a:extLst>
          </p:cNvPr>
          <p:cNvSpPr txBox="1"/>
          <p:nvPr/>
        </p:nvSpPr>
        <p:spPr>
          <a:xfrm>
            <a:off x="3028997" y="2353890"/>
            <a:ext cx="131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Heatmap</a:t>
            </a:r>
            <a:endParaRPr lang="es-ES" sz="20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2021A07-DB2A-A029-F1E4-DC43A8815654}"/>
              </a:ext>
            </a:extLst>
          </p:cNvPr>
          <p:cNvSpPr txBox="1"/>
          <p:nvPr/>
        </p:nvSpPr>
        <p:spPr>
          <a:xfrm>
            <a:off x="8335232" y="2086977"/>
            <a:ext cx="2555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Dispersión por pares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64C0898-8D54-01A4-6F96-6D8E7BF5EE0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8622" y="2754000"/>
            <a:ext cx="4103465" cy="4104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DEC3759-3B5A-8679-7F3C-BA43F40CD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14" y="2502476"/>
            <a:ext cx="4104000" cy="410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7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43527FF0-CEF2-9B9E-D48A-7C41F4218553}"/>
              </a:ext>
            </a:extLst>
          </p:cNvPr>
          <p:cNvSpPr txBox="1"/>
          <p:nvPr/>
        </p:nvSpPr>
        <p:spPr>
          <a:xfrm>
            <a:off x="5126850" y="1346400"/>
            <a:ext cx="193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Multivariante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1D7B90-11B6-91A9-10D9-B291C12DA7F9}"/>
              </a:ext>
            </a:extLst>
          </p:cNvPr>
          <p:cNvSpPr txBox="1"/>
          <p:nvPr/>
        </p:nvSpPr>
        <p:spPr>
          <a:xfrm>
            <a:off x="457200" y="1917700"/>
            <a:ext cx="4564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*Datos referentes a Total casas colectivas, total casas turísticas y total casas unifamiliares 2021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8326ADB-3F9A-6FC6-FA9D-7DECCCF1E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575" y="2469128"/>
            <a:ext cx="4564450" cy="401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9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43527FF0-CEF2-9B9E-D48A-7C41F4218553}"/>
              </a:ext>
            </a:extLst>
          </p:cNvPr>
          <p:cNvSpPr txBox="1"/>
          <p:nvPr/>
        </p:nvSpPr>
        <p:spPr>
          <a:xfrm>
            <a:off x="4453407" y="1346400"/>
            <a:ext cx="326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Hipótesis de correlación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6AFC2BB-4E5D-BCE4-9DEB-6DE73B815844}"/>
              </a:ext>
            </a:extLst>
          </p:cNvPr>
          <p:cNvGrpSpPr/>
          <p:nvPr/>
        </p:nvGrpSpPr>
        <p:grpSpPr>
          <a:xfrm>
            <a:off x="971045" y="2391990"/>
            <a:ext cx="3746500" cy="4146610"/>
            <a:chOff x="297945" y="2391990"/>
            <a:chExt cx="3746500" cy="4146610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7807587-74B1-9641-F15D-A09FA870286D}"/>
                </a:ext>
              </a:extLst>
            </p:cNvPr>
            <p:cNvSpPr txBox="1"/>
            <p:nvPr/>
          </p:nvSpPr>
          <p:spPr>
            <a:xfrm>
              <a:off x="1317143" y="2391990"/>
              <a:ext cx="1708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/>
                <a:t>Gráfico lineal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DD88A863-E735-0AFE-D585-1CE77C121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945" y="2792100"/>
              <a:ext cx="3746500" cy="3746500"/>
            </a:xfrm>
            <a:prstGeom prst="rect">
              <a:avLst/>
            </a:prstGeom>
          </p:spPr>
        </p:pic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41430E19-5EF1-4B33-4D72-0936F1B3B111}"/>
              </a:ext>
            </a:extLst>
          </p:cNvPr>
          <p:cNvSpPr txBox="1"/>
          <p:nvPr/>
        </p:nvSpPr>
        <p:spPr>
          <a:xfrm>
            <a:off x="6722331" y="3649687"/>
            <a:ext cx="46441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Correlación de Spearman: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S-</a:t>
            </a:r>
            <a:r>
              <a:rPr lang="es-ES" sz="2000" dirty="0" err="1"/>
              <a:t>stat</a:t>
            </a:r>
            <a:r>
              <a:rPr lang="es-ES" sz="2000" dirty="0"/>
              <a:t> &gt; 0.5     </a:t>
            </a:r>
            <a:r>
              <a:rPr lang="es-ES" sz="2000" b="1" dirty="0"/>
              <a:t>Correlación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S-</a:t>
            </a:r>
            <a:r>
              <a:rPr lang="es-ES" sz="2000" dirty="0" err="1"/>
              <a:t>stat</a:t>
            </a:r>
            <a:r>
              <a:rPr lang="es-ES" sz="2000" dirty="0"/>
              <a:t> &lt; 0.5     </a:t>
            </a:r>
            <a:r>
              <a:rPr lang="es-ES" sz="2000" b="1" dirty="0"/>
              <a:t>No correlación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6830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43527FF0-CEF2-9B9E-D48A-7C41F4218553}"/>
              </a:ext>
            </a:extLst>
          </p:cNvPr>
          <p:cNvSpPr txBox="1"/>
          <p:nvPr/>
        </p:nvSpPr>
        <p:spPr>
          <a:xfrm>
            <a:off x="4364507" y="1346400"/>
            <a:ext cx="3510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Hipótesis de comparación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6AFC2BB-4E5D-BCE4-9DEB-6DE73B815844}"/>
              </a:ext>
            </a:extLst>
          </p:cNvPr>
          <p:cNvGrpSpPr/>
          <p:nvPr/>
        </p:nvGrpSpPr>
        <p:grpSpPr>
          <a:xfrm>
            <a:off x="297945" y="2480890"/>
            <a:ext cx="3746500" cy="3699911"/>
            <a:chOff x="297945" y="2391990"/>
            <a:chExt cx="3746500" cy="3699911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7807587-74B1-9641-F15D-A09FA870286D}"/>
                </a:ext>
              </a:extLst>
            </p:cNvPr>
            <p:cNvSpPr txBox="1"/>
            <p:nvPr/>
          </p:nvSpPr>
          <p:spPr>
            <a:xfrm>
              <a:off x="1317143" y="2391990"/>
              <a:ext cx="1984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/>
                <a:t>Gráfico de cajas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DD88A863-E735-0AFE-D585-1CE77C121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97945" y="3238798"/>
              <a:ext cx="3746500" cy="2853103"/>
            </a:xfrm>
            <a:prstGeom prst="rect">
              <a:avLst/>
            </a:prstGeom>
          </p:spPr>
        </p:pic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41430E19-5EF1-4B33-4D72-0936F1B3B111}"/>
              </a:ext>
            </a:extLst>
          </p:cNvPr>
          <p:cNvSpPr txBox="1"/>
          <p:nvPr/>
        </p:nvSpPr>
        <p:spPr>
          <a:xfrm>
            <a:off x="8571773" y="3429000"/>
            <a:ext cx="35011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Test de Mann-Whitney: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P-</a:t>
            </a:r>
            <a:r>
              <a:rPr lang="es-ES" sz="1600" dirty="0" err="1"/>
              <a:t>value</a:t>
            </a:r>
            <a:r>
              <a:rPr lang="es-ES" sz="1600" dirty="0"/>
              <a:t> &lt; 0.05    </a:t>
            </a:r>
            <a:r>
              <a:rPr lang="es-ES" sz="1600" b="1" dirty="0"/>
              <a:t>Diferencia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P-</a:t>
            </a:r>
            <a:r>
              <a:rPr lang="es-ES" sz="1600" dirty="0" err="1"/>
              <a:t>value</a:t>
            </a:r>
            <a:r>
              <a:rPr lang="es-ES" sz="1600" dirty="0"/>
              <a:t> &gt; 0.05    </a:t>
            </a:r>
            <a:r>
              <a:rPr lang="es-ES" sz="1600" b="1" dirty="0"/>
              <a:t>Sin diferencia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1614C9DF-0A47-B66E-BC90-D192F0AC9F5D}"/>
              </a:ext>
            </a:extLst>
          </p:cNvPr>
          <p:cNvGrpSpPr/>
          <p:nvPr/>
        </p:nvGrpSpPr>
        <p:grpSpPr>
          <a:xfrm>
            <a:off x="4636363" y="2480890"/>
            <a:ext cx="3651237" cy="3699911"/>
            <a:chOff x="345576" y="2391990"/>
            <a:chExt cx="3651237" cy="3699911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2D971063-1C3E-F851-5070-B2D12C45EE26}"/>
                </a:ext>
              </a:extLst>
            </p:cNvPr>
            <p:cNvSpPr txBox="1"/>
            <p:nvPr/>
          </p:nvSpPr>
          <p:spPr>
            <a:xfrm>
              <a:off x="1317143" y="2391990"/>
              <a:ext cx="1984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/>
                <a:t>Gráfico de barras</a:t>
              </a: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73F52D2-FACC-1933-36B4-719233BD6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45576" y="3238798"/>
              <a:ext cx="3651237" cy="2853103"/>
            </a:xfrm>
            <a:prstGeom prst="rect">
              <a:avLst/>
            </a:prstGeom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A09C2D7-F126-135C-3A82-FDD988C92E16}"/>
              </a:ext>
            </a:extLst>
          </p:cNvPr>
          <p:cNvSpPr txBox="1"/>
          <p:nvPr/>
        </p:nvSpPr>
        <p:spPr>
          <a:xfrm>
            <a:off x="8571772" y="4754249"/>
            <a:ext cx="35011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Test de Friedman Chi cuadrado: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P-</a:t>
            </a:r>
            <a:r>
              <a:rPr lang="es-ES" sz="1600" dirty="0" err="1"/>
              <a:t>value</a:t>
            </a:r>
            <a:r>
              <a:rPr lang="es-ES" sz="1600" dirty="0"/>
              <a:t> &lt; 0.05    </a:t>
            </a:r>
            <a:r>
              <a:rPr lang="es-ES" sz="1600" b="1" dirty="0"/>
              <a:t>Diferencia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P-</a:t>
            </a:r>
            <a:r>
              <a:rPr lang="es-ES" sz="1600" dirty="0" err="1"/>
              <a:t>value</a:t>
            </a:r>
            <a:r>
              <a:rPr lang="es-ES" sz="1600" dirty="0"/>
              <a:t> &gt; 0.05    </a:t>
            </a:r>
            <a:r>
              <a:rPr lang="es-ES" sz="1600" b="1" dirty="0"/>
              <a:t>Sin diferencia</a:t>
            </a:r>
          </a:p>
        </p:txBody>
      </p:sp>
    </p:spTree>
    <p:extLst>
      <p:ext uri="{BB962C8B-B14F-4D97-AF65-F5344CB8AC3E}">
        <p14:creationId xmlns:p14="http://schemas.microsoft.com/office/powerpoint/2010/main" val="2943877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43527FF0-CEF2-9B9E-D48A-7C41F4218553}"/>
              </a:ext>
            </a:extLst>
          </p:cNvPr>
          <p:cNvSpPr txBox="1"/>
          <p:nvPr/>
        </p:nvSpPr>
        <p:spPr>
          <a:xfrm>
            <a:off x="4353662" y="1346400"/>
            <a:ext cx="3441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Hipótesis de comparación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6C0FED7-8341-80C9-47E2-E9D5CAA3256C}"/>
              </a:ext>
            </a:extLst>
          </p:cNvPr>
          <p:cNvGrpSpPr/>
          <p:nvPr/>
        </p:nvGrpSpPr>
        <p:grpSpPr>
          <a:xfrm>
            <a:off x="297945" y="2480890"/>
            <a:ext cx="3746500" cy="3219197"/>
            <a:chOff x="297945" y="2391990"/>
            <a:chExt cx="3746500" cy="3219197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D1E76890-01F4-70E4-2EF0-2EBAC06CF568}"/>
                </a:ext>
              </a:extLst>
            </p:cNvPr>
            <p:cNvSpPr txBox="1"/>
            <p:nvPr/>
          </p:nvSpPr>
          <p:spPr>
            <a:xfrm>
              <a:off x="1317143" y="2391990"/>
              <a:ext cx="1984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/>
                <a:t>Gráfico de cajas</a:t>
              </a: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1B24CF1-422D-2DEE-356D-95BED37DA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97945" y="3719512"/>
              <a:ext cx="3746500" cy="1891675"/>
            </a:xfrm>
            <a:prstGeom prst="rect">
              <a:avLst/>
            </a:prstGeom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FB3FAD6-433B-0255-EB3A-E4909CC9883B}"/>
              </a:ext>
            </a:extLst>
          </p:cNvPr>
          <p:cNvSpPr txBox="1"/>
          <p:nvPr/>
        </p:nvSpPr>
        <p:spPr>
          <a:xfrm>
            <a:off x="8631956" y="4906986"/>
            <a:ext cx="35011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Test de Mann-Whitney: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P-</a:t>
            </a:r>
            <a:r>
              <a:rPr lang="es-ES" sz="1600" dirty="0" err="1"/>
              <a:t>value</a:t>
            </a:r>
            <a:r>
              <a:rPr lang="es-ES" sz="1600" dirty="0"/>
              <a:t> &lt; 0.05    </a:t>
            </a:r>
            <a:r>
              <a:rPr lang="es-ES" sz="1600" b="1" dirty="0"/>
              <a:t>Diferencia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P-</a:t>
            </a:r>
            <a:r>
              <a:rPr lang="es-ES" sz="1600" dirty="0" err="1"/>
              <a:t>value</a:t>
            </a:r>
            <a:r>
              <a:rPr lang="es-ES" sz="1600" dirty="0"/>
              <a:t> &gt; 0.05    </a:t>
            </a:r>
            <a:r>
              <a:rPr lang="es-ES" sz="1600" b="1" dirty="0"/>
              <a:t>Sin diferencia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1214BC5-27BF-C2D8-2046-4DCABB0C462F}"/>
              </a:ext>
            </a:extLst>
          </p:cNvPr>
          <p:cNvGrpSpPr/>
          <p:nvPr/>
        </p:nvGrpSpPr>
        <p:grpSpPr>
          <a:xfrm>
            <a:off x="4806965" y="2527625"/>
            <a:ext cx="3651237" cy="3653176"/>
            <a:chOff x="516178" y="2438725"/>
            <a:chExt cx="3651237" cy="3653176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5B80250F-7129-9D48-D3DE-4E79AA0F3341}"/>
                </a:ext>
              </a:extLst>
            </p:cNvPr>
            <p:cNvSpPr txBox="1"/>
            <p:nvPr/>
          </p:nvSpPr>
          <p:spPr>
            <a:xfrm>
              <a:off x="516178" y="2438725"/>
              <a:ext cx="365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/>
                <a:t>Gráfico de dispersión por pares</a:t>
              </a:r>
            </a:p>
          </p:txBody>
        </p: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57CB1D35-778B-4160-89CE-11626A1F1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47319" y="3238798"/>
              <a:ext cx="2847750" cy="2853103"/>
            </a:xfrm>
            <a:prstGeom prst="rect">
              <a:avLst/>
            </a:prstGeom>
          </p:spPr>
        </p:pic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C77DC7F-2AF7-3688-9327-2A9AD9EA6595}"/>
              </a:ext>
            </a:extLst>
          </p:cNvPr>
          <p:cNvSpPr txBox="1"/>
          <p:nvPr/>
        </p:nvSpPr>
        <p:spPr>
          <a:xfrm>
            <a:off x="8631957" y="3429000"/>
            <a:ext cx="35011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Correlación de Spearman: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S-</a:t>
            </a:r>
            <a:r>
              <a:rPr lang="es-ES" sz="1600" dirty="0" err="1"/>
              <a:t>stat</a:t>
            </a:r>
            <a:r>
              <a:rPr lang="es-ES" sz="1600" dirty="0"/>
              <a:t> &gt; 0.5    </a:t>
            </a:r>
            <a:r>
              <a:rPr lang="es-ES" sz="1600" b="1" dirty="0"/>
              <a:t>Correlación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S-</a:t>
            </a:r>
            <a:r>
              <a:rPr lang="es-ES" sz="1600" dirty="0" err="1"/>
              <a:t>stat</a:t>
            </a:r>
            <a:r>
              <a:rPr lang="es-ES" sz="1600" dirty="0"/>
              <a:t> &lt; 0.5    </a:t>
            </a:r>
            <a:r>
              <a:rPr lang="es-ES" sz="1600" b="1" dirty="0"/>
              <a:t>No correlación</a:t>
            </a:r>
          </a:p>
        </p:txBody>
      </p:sp>
    </p:spTree>
    <p:extLst>
      <p:ext uri="{BB962C8B-B14F-4D97-AF65-F5344CB8AC3E}">
        <p14:creationId xmlns:p14="http://schemas.microsoft.com/office/powerpoint/2010/main" val="2412428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6. Conclusiones</a:t>
              </a: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557305F7-33EF-A459-33E7-FEEE73CAA0C5}"/>
              </a:ext>
            </a:extLst>
          </p:cNvPr>
          <p:cNvSpPr txBox="1"/>
          <p:nvPr/>
        </p:nvSpPr>
        <p:spPr>
          <a:xfrm>
            <a:off x="254000" y="1690180"/>
            <a:ext cx="1181894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recio del alquiler 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/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población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Precio del alquiler / turismo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Turismo / Viviendas turísticas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Precio del alquiler / viviendas turísticas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recio del alquiler / Tiempo 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recio más alto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         mayor población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recio del alquiler colectivas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</a:t>
            </a:r>
            <a:r>
              <a:rPr lang="es-E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U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nifamiliares o rurales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Viviendas turísticas</a:t>
            </a:r>
            <a:r>
              <a:rPr lang="es-E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/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casas totales en alquiler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Turismo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/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casas totales en alquiler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urismo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</a:t>
            </a:r>
            <a:r>
              <a:rPr lang="es-E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iviendas turísticas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 Casas totales en alquiler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459A5A-436D-F7A5-8DA5-297E9B8D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691" y="1690180"/>
            <a:ext cx="428366" cy="4283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2F62114-E4B2-C4CD-CE6F-3A8C78EE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508" y="2118546"/>
            <a:ext cx="428366" cy="42836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A745254-A7A9-1B08-2E91-5885A32FE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293" y="2546912"/>
            <a:ext cx="443764" cy="50796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D4FBB6C-2C39-7CE6-6DB1-41C41423F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89" y="3062550"/>
            <a:ext cx="428366" cy="428366"/>
          </a:xfrm>
          <a:prstGeom prst="rect">
            <a:avLst/>
          </a:prstGeom>
        </p:spPr>
      </p:pic>
      <p:sp>
        <p:nvSpPr>
          <p:cNvPr id="15" name="Flecha derecha 14">
            <a:extLst>
              <a:ext uri="{FF2B5EF4-FFF2-40B4-BE49-F238E27FC236}">
                <a16:creationId xmlns:a16="http://schemas.microsoft.com/office/drawing/2014/main" id="{022918CA-6481-FE0B-F554-D0FB4E4E49F5}"/>
              </a:ext>
            </a:extLst>
          </p:cNvPr>
          <p:cNvSpPr/>
          <p:nvPr/>
        </p:nvSpPr>
        <p:spPr>
          <a:xfrm rot="16200000">
            <a:off x="3695210" y="3644908"/>
            <a:ext cx="345688" cy="25647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>
            <a:extLst>
              <a:ext uri="{FF2B5EF4-FFF2-40B4-BE49-F238E27FC236}">
                <a16:creationId xmlns:a16="http://schemas.microsoft.com/office/drawing/2014/main" id="{18978792-F248-0232-146A-0A617A73FFE8}"/>
              </a:ext>
            </a:extLst>
          </p:cNvPr>
          <p:cNvSpPr/>
          <p:nvPr/>
        </p:nvSpPr>
        <p:spPr>
          <a:xfrm rot="10800000">
            <a:off x="1792157" y="6064566"/>
            <a:ext cx="345688" cy="25647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15646E27-D1AA-A04A-1AC0-694356D03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956" y="4935770"/>
            <a:ext cx="443764" cy="50796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2261504-8B0A-7344-1AE5-CE53FB73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802" y="5443735"/>
            <a:ext cx="443764" cy="507965"/>
          </a:xfrm>
          <a:prstGeom prst="rect">
            <a:avLst/>
          </a:prstGeom>
        </p:spPr>
      </p:pic>
      <p:sp>
        <p:nvSpPr>
          <p:cNvPr id="27" name="Forma en L 26">
            <a:extLst>
              <a:ext uri="{FF2B5EF4-FFF2-40B4-BE49-F238E27FC236}">
                <a16:creationId xmlns:a16="http://schemas.microsoft.com/office/drawing/2014/main" id="{84D10DE4-7C91-7604-7479-E0F5CE192831}"/>
              </a:ext>
            </a:extLst>
          </p:cNvPr>
          <p:cNvSpPr/>
          <p:nvPr/>
        </p:nvSpPr>
        <p:spPr>
          <a:xfrm rot="13769803">
            <a:off x="3799427" y="4584374"/>
            <a:ext cx="317103" cy="312445"/>
          </a:xfrm>
          <a:prstGeom prst="corner">
            <a:avLst>
              <a:gd name="adj1" fmla="val 16108"/>
              <a:gd name="adj2" fmla="val 1755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4636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0F51E46-8295-D417-13DE-4C96E0340715}"/>
              </a:ext>
            </a:extLst>
          </p:cNvPr>
          <p:cNvSpPr txBox="1"/>
          <p:nvPr/>
        </p:nvSpPr>
        <p:spPr>
          <a:xfrm>
            <a:off x="4076700" y="30861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José Manuel González Fornell:</a:t>
            </a:r>
          </a:p>
          <a:p>
            <a:pPr algn="ctr"/>
            <a:r>
              <a:rPr lang="es-ES" dirty="0">
                <a:hlinkClick r:id="rId2"/>
              </a:rPr>
              <a:t>josemanuelgonzalezfornell@gmail.com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624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F236E84-D226-08A7-3F26-39E39EABAC7B}"/>
              </a:ext>
            </a:extLst>
          </p:cNvPr>
          <p:cNvSpPr txBox="1"/>
          <p:nvPr/>
        </p:nvSpPr>
        <p:spPr>
          <a:xfrm>
            <a:off x="836341" y="334537"/>
            <a:ext cx="166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u="sng" dirty="0"/>
              <a:t>Índice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BAB2764C-A0B3-AF72-B426-60183DAA9425}"/>
              </a:ext>
            </a:extLst>
          </p:cNvPr>
          <p:cNvSpPr/>
          <p:nvPr/>
        </p:nvSpPr>
        <p:spPr>
          <a:xfrm>
            <a:off x="1577009" y="1656522"/>
            <a:ext cx="2756452" cy="111318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1. Introducción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FC37A011-0B12-8D72-69B5-7D7DBA2812FA}"/>
              </a:ext>
            </a:extLst>
          </p:cNvPr>
          <p:cNvSpPr/>
          <p:nvPr/>
        </p:nvSpPr>
        <p:spPr>
          <a:xfrm>
            <a:off x="1577010" y="3240053"/>
            <a:ext cx="2756451" cy="111318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2. Objetivo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1D186B7F-7220-B561-1416-1757A58EC442}"/>
              </a:ext>
            </a:extLst>
          </p:cNvPr>
          <p:cNvSpPr/>
          <p:nvPr/>
        </p:nvSpPr>
        <p:spPr>
          <a:xfrm>
            <a:off x="1577009" y="4823585"/>
            <a:ext cx="2756452" cy="111318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3. Hipótesis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88FE0618-64CC-E45F-96E5-DAC548BE2AC8}"/>
              </a:ext>
            </a:extLst>
          </p:cNvPr>
          <p:cNvSpPr/>
          <p:nvPr/>
        </p:nvSpPr>
        <p:spPr>
          <a:xfrm>
            <a:off x="7858541" y="1656521"/>
            <a:ext cx="2756453" cy="111318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4. Tratamiento de datos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CFD72D39-A0D8-DE0A-A4D4-88AA8498687F}"/>
              </a:ext>
            </a:extLst>
          </p:cNvPr>
          <p:cNvSpPr/>
          <p:nvPr/>
        </p:nvSpPr>
        <p:spPr>
          <a:xfrm>
            <a:off x="7858541" y="3240053"/>
            <a:ext cx="2756451" cy="111318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5. Análisis estadístico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D0800412-7818-F64E-E8B7-79039CA2C949}"/>
              </a:ext>
            </a:extLst>
          </p:cNvPr>
          <p:cNvSpPr/>
          <p:nvPr/>
        </p:nvSpPr>
        <p:spPr>
          <a:xfrm>
            <a:off x="7858541" y="4823585"/>
            <a:ext cx="2756450" cy="111318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6. Conclusiones</a:t>
            </a:r>
          </a:p>
        </p:txBody>
      </p:sp>
    </p:spTree>
    <p:extLst>
      <p:ext uri="{BB962C8B-B14F-4D97-AF65-F5344CB8AC3E}">
        <p14:creationId xmlns:p14="http://schemas.microsoft.com/office/powerpoint/2010/main" val="380158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C811E99-6399-5D90-2D8B-36CFB782AEF9}"/>
              </a:ext>
            </a:extLst>
          </p:cNvPr>
          <p:cNvSpPr txBox="1"/>
          <p:nvPr/>
        </p:nvSpPr>
        <p:spPr>
          <a:xfrm>
            <a:off x="5070087" y="1414082"/>
            <a:ext cx="205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¿Por qué?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EBFFC65-5D94-B104-AE11-CFC524577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705" y="2310176"/>
            <a:ext cx="2465161" cy="1565762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B75047D3-A98B-ABBE-E9B5-7470023C1375}"/>
              </a:ext>
            </a:extLst>
          </p:cNvPr>
          <p:cNvGrpSpPr/>
          <p:nvPr/>
        </p:nvGrpSpPr>
        <p:grpSpPr>
          <a:xfrm>
            <a:off x="5048004" y="4619268"/>
            <a:ext cx="2051825" cy="2055466"/>
            <a:chOff x="3697271" y="2453268"/>
            <a:chExt cx="3038066" cy="2390003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AB44EE1-05A6-816F-C8F8-BD565619D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7271" y="2453268"/>
              <a:ext cx="2745632" cy="2390003"/>
            </a:xfrm>
            <a:prstGeom prst="rect">
              <a:avLst/>
            </a:prstGeom>
          </p:spPr>
        </p:pic>
        <p:sp>
          <p:nvSpPr>
            <p:cNvPr id="10" name="Flecha abajo 9">
              <a:extLst>
                <a:ext uri="{FF2B5EF4-FFF2-40B4-BE49-F238E27FC236}">
                  <a16:creationId xmlns:a16="http://schemas.microsoft.com/office/drawing/2014/main" id="{2CF54359-9A49-5542-B30B-E13F20ECA63F}"/>
                </a:ext>
              </a:extLst>
            </p:cNvPr>
            <p:cNvSpPr/>
            <p:nvPr/>
          </p:nvSpPr>
          <p:spPr>
            <a:xfrm>
              <a:off x="5887844" y="2554529"/>
              <a:ext cx="847493" cy="193575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57BD568C-70C5-BA9C-94CD-55388DF37B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0086211"/>
              </p:ext>
            </p:extLst>
          </p:nvPr>
        </p:nvGraphicFramePr>
        <p:xfrm>
          <a:off x="682683" y="4619266"/>
          <a:ext cx="2391821" cy="2055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5F0893D-DB52-2A9D-A26B-84958E87FED0}"/>
              </a:ext>
            </a:extLst>
          </p:cNvPr>
          <p:cNvGrpSpPr/>
          <p:nvPr/>
        </p:nvGrpSpPr>
        <p:grpSpPr>
          <a:xfrm>
            <a:off x="8717155" y="4585366"/>
            <a:ext cx="3006422" cy="2273300"/>
            <a:chOff x="8717155" y="4585366"/>
            <a:chExt cx="3006422" cy="2273300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EE22A02E-81B8-28F7-3E2A-A0B7F3F3732B}"/>
                </a:ext>
              </a:extLst>
            </p:cNvPr>
            <p:cNvGrpSpPr/>
            <p:nvPr/>
          </p:nvGrpSpPr>
          <p:grpSpPr>
            <a:xfrm>
              <a:off x="8717155" y="4769303"/>
              <a:ext cx="2922997" cy="1905431"/>
              <a:chOff x="9764984" y="2874290"/>
              <a:chExt cx="2922997" cy="1905431"/>
            </a:xfrm>
          </p:grpSpPr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1E04884B-176A-EC7F-9514-E554C9212A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64984" y="2874290"/>
                <a:ext cx="2813094" cy="1905431"/>
              </a:xfrm>
              <a:prstGeom prst="rect">
                <a:avLst/>
              </a:prstGeom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CB854B9C-2542-FC29-E5A1-516627DB5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63317" y="3397023"/>
                <a:ext cx="1124664" cy="1224124"/>
              </a:xfrm>
              <a:prstGeom prst="rect">
                <a:avLst/>
              </a:prstGeom>
            </p:spPr>
          </p:pic>
        </p:grpSp>
        <p:sp>
          <p:nvSpPr>
            <p:cNvPr id="25" name="Cruz 24">
              <a:extLst>
                <a:ext uri="{FF2B5EF4-FFF2-40B4-BE49-F238E27FC236}">
                  <a16:creationId xmlns:a16="http://schemas.microsoft.com/office/drawing/2014/main" id="{55E7BF8C-F683-7351-FE22-074C03C7F2BA}"/>
                </a:ext>
              </a:extLst>
            </p:cNvPr>
            <p:cNvSpPr/>
            <p:nvPr/>
          </p:nvSpPr>
          <p:spPr>
            <a:xfrm rot="2739838">
              <a:off x="9442253" y="4577342"/>
              <a:ext cx="2273300" cy="2289348"/>
            </a:xfrm>
            <a:prstGeom prst="plus">
              <a:avLst>
                <a:gd name="adj" fmla="val 43309"/>
              </a:avLst>
            </a:prstGeom>
            <a:solidFill>
              <a:srgbClr val="FF0000">
                <a:alpha val="493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1702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FE49AC43-3FF3-66AA-02FD-1AEB1ABE49EE}"/>
              </a:ext>
            </a:extLst>
          </p:cNvPr>
          <p:cNvSpPr txBox="1"/>
          <p:nvPr/>
        </p:nvSpPr>
        <p:spPr>
          <a:xfrm>
            <a:off x="2230164" y="2557670"/>
            <a:ext cx="7731671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/>
              <a:t>Realizar EDA alquiler España por año/municipio.</a:t>
            </a:r>
          </a:p>
          <a:p>
            <a:pPr algn="just"/>
            <a:endParaRPr lang="es-ES" sz="2800" dirty="0"/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b="0" dirty="0">
                <a:effectLst/>
              </a:rPr>
              <a:t>Factores:</a:t>
            </a:r>
            <a:endParaRPr lang="es-ES" sz="2800" dirty="0"/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2800" b="0" dirty="0">
                <a:effectLst/>
              </a:rPr>
              <a:t>Población</a:t>
            </a: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2800" dirty="0"/>
              <a:t>Turismo</a:t>
            </a: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2800" dirty="0"/>
              <a:t>Pisos turísticos</a:t>
            </a:r>
          </a:p>
        </p:txBody>
      </p:sp>
    </p:spTree>
    <p:extLst>
      <p:ext uri="{BB962C8B-B14F-4D97-AF65-F5344CB8AC3E}">
        <p14:creationId xmlns:p14="http://schemas.microsoft.com/office/powerpoint/2010/main" val="365085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3F40594E-2EDB-E1A4-2B20-AC7B611579EE}"/>
              </a:ext>
            </a:extLst>
          </p:cNvPr>
          <p:cNvGrpSpPr/>
          <p:nvPr/>
        </p:nvGrpSpPr>
        <p:grpSpPr>
          <a:xfrm>
            <a:off x="588722" y="1553227"/>
            <a:ext cx="6889316" cy="923330"/>
            <a:chOff x="588722" y="1553227"/>
            <a:chExt cx="6889316" cy="923330"/>
          </a:xfrm>
        </p:grpSpPr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53A77DF3-4AD0-127C-57B9-212D9344C4B8}"/>
                </a:ext>
              </a:extLst>
            </p:cNvPr>
            <p:cNvSpPr txBox="1"/>
            <p:nvPr/>
          </p:nvSpPr>
          <p:spPr>
            <a:xfrm>
              <a:off x="588722" y="1553227"/>
              <a:ext cx="68893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ES" sz="2400" b="1" dirty="0"/>
                <a:t>Primaria: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s-ES" sz="2000" b="1" dirty="0"/>
                <a:t>	Población		Precio alquiler m</a:t>
              </a:r>
              <a:r>
                <a:rPr lang="es-ES" sz="2000" b="1" baseline="30000" dirty="0"/>
                <a:t>2</a:t>
              </a:r>
              <a:endParaRPr lang="es-ES" sz="2000" b="1" dirty="0"/>
            </a:p>
          </p:txBody>
        </p:sp>
        <p:sp>
          <p:nvSpPr>
            <p:cNvPr id="31" name="Flecha derecha 30">
              <a:extLst>
                <a:ext uri="{FF2B5EF4-FFF2-40B4-BE49-F238E27FC236}">
                  <a16:creationId xmlns:a16="http://schemas.microsoft.com/office/drawing/2014/main" id="{EBC78C14-BE5F-AB62-AEBD-204BA668F279}"/>
                </a:ext>
              </a:extLst>
            </p:cNvPr>
            <p:cNvSpPr/>
            <p:nvPr/>
          </p:nvSpPr>
          <p:spPr>
            <a:xfrm rot="16200000">
              <a:off x="1182029" y="2131391"/>
              <a:ext cx="345688" cy="25647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Flecha derecha 31">
              <a:extLst>
                <a:ext uri="{FF2B5EF4-FFF2-40B4-BE49-F238E27FC236}">
                  <a16:creationId xmlns:a16="http://schemas.microsoft.com/office/drawing/2014/main" id="{63D27827-93CC-69A3-1248-84BF10851A03}"/>
                </a:ext>
              </a:extLst>
            </p:cNvPr>
            <p:cNvSpPr/>
            <p:nvPr/>
          </p:nvSpPr>
          <p:spPr>
            <a:xfrm rot="16200000">
              <a:off x="3988775" y="2132899"/>
              <a:ext cx="345688" cy="25647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0BED3247-705D-8580-5F2E-3FD6B717D985}"/>
                </a:ext>
              </a:extLst>
            </p:cNvPr>
            <p:cNvCxnSpPr/>
            <p:nvPr/>
          </p:nvCxnSpPr>
          <p:spPr>
            <a:xfrm>
              <a:off x="2754351" y="2259630"/>
              <a:ext cx="1099875" cy="0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6302661-AF8A-E6DC-DBC8-63BAFDE4FE31}"/>
              </a:ext>
            </a:extLst>
          </p:cNvPr>
          <p:cNvSpPr txBox="1"/>
          <p:nvPr/>
        </p:nvSpPr>
        <p:spPr>
          <a:xfrm>
            <a:off x="588722" y="2832274"/>
            <a:ext cx="1148422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b="1" dirty="0"/>
              <a:t>Secundarias: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b="1" dirty="0"/>
              <a:t>Turismo / Precio alquiler m</a:t>
            </a:r>
            <a:r>
              <a:rPr lang="es-ES" sz="1600" b="1" baseline="30000" dirty="0"/>
              <a:t>2</a:t>
            </a:r>
            <a:endParaRPr lang="es-ES" sz="1600" b="1" dirty="0"/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b="1" dirty="0"/>
              <a:t>Pisos turísticos / Turismo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b="1" dirty="0"/>
              <a:t>Pisos turísticos / Precio alquiler m</a:t>
            </a:r>
            <a:r>
              <a:rPr lang="es-ES" sz="1600" b="1" baseline="30000" dirty="0"/>
              <a:t>2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b="1" dirty="0"/>
              <a:t>Municipio donde mayor precio mayor también mayor población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b="1" dirty="0"/>
              <a:t>Precio alquiler m</a:t>
            </a:r>
            <a:r>
              <a:rPr lang="es-ES" sz="1600" b="1" baseline="30000" dirty="0"/>
              <a:t>2</a:t>
            </a:r>
            <a:r>
              <a:rPr lang="es-ES" sz="1600" b="1" dirty="0"/>
              <a:t> aumenta en el tiempo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b="1" dirty="0"/>
              <a:t>Diferencia entre precio alquiler m</a:t>
            </a:r>
            <a:r>
              <a:rPr lang="es-ES" sz="1600" b="1" baseline="30000" dirty="0"/>
              <a:t>2</a:t>
            </a:r>
            <a:r>
              <a:rPr lang="es-ES" sz="1600" b="1" dirty="0"/>
              <a:t> de viviendas colectivas y el precio alquiler m</a:t>
            </a:r>
            <a:r>
              <a:rPr lang="es-ES" sz="1600" b="1" baseline="30000" dirty="0"/>
              <a:t>2</a:t>
            </a:r>
            <a:r>
              <a:rPr lang="es-ES" sz="1600" b="1" dirty="0"/>
              <a:t> de viviendas unifamiliares o rurales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b="1" dirty="0"/>
              <a:t>Diferencia de cantidad entre pisos de alquiler y turísticos dependiente de turismo.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000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33675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8A5AD2D-E08F-2224-348D-CFB7FBCE0238}"/>
              </a:ext>
            </a:extLst>
          </p:cNvPr>
          <p:cNvSpPr txBox="1"/>
          <p:nvPr/>
        </p:nvSpPr>
        <p:spPr>
          <a:xfrm>
            <a:off x="4647902" y="1346400"/>
            <a:ext cx="2896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Bases de datos (INE)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9E8F5557-0DF7-1E89-200F-2F0C556B166B}"/>
              </a:ext>
            </a:extLst>
          </p:cNvPr>
          <p:cNvSpPr/>
          <p:nvPr/>
        </p:nvSpPr>
        <p:spPr>
          <a:xfrm>
            <a:off x="737307" y="2440771"/>
            <a:ext cx="1930135" cy="17730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Viviendas en alquiler por municipio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(2015-2021)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946CA49-FC61-AD80-A2BB-91B5A7C45094}"/>
              </a:ext>
            </a:extLst>
          </p:cNvPr>
          <p:cNvSpPr/>
          <p:nvPr/>
        </p:nvSpPr>
        <p:spPr>
          <a:xfrm>
            <a:off x="5130931" y="2516324"/>
            <a:ext cx="2033688" cy="17730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Relación de municipios / Comunidades autónomas</a:t>
            </a:r>
            <a:r>
              <a:rPr lang="es-ES" sz="1600" dirty="0">
                <a:solidFill>
                  <a:schemeClr val="tx1"/>
                </a:solidFill>
                <a:effectLst/>
              </a:rPr>
              <a:t> 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7C4C78A-B0AC-8699-9D1B-921CC9EDA0E7}"/>
              </a:ext>
            </a:extLst>
          </p:cNvPr>
          <p:cNvSpPr/>
          <p:nvPr/>
        </p:nvSpPr>
        <p:spPr>
          <a:xfrm>
            <a:off x="9628108" y="2516324"/>
            <a:ext cx="1930135" cy="17730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Población por municipios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(2003-2022)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4F75DC-1F4C-7920-04F6-27EA900743DB}"/>
              </a:ext>
            </a:extLst>
          </p:cNvPr>
          <p:cNvSpPr/>
          <p:nvPr/>
        </p:nvSpPr>
        <p:spPr>
          <a:xfrm>
            <a:off x="737307" y="4715263"/>
            <a:ext cx="1930135" cy="17730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Censo viviendas 2011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6990CE8-EDBD-C123-2769-735357C997B3}"/>
              </a:ext>
            </a:extLst>
          </p:cNvPr>
          <p:cNvSpPr/>
          <p:nvPr/>
        </p:nvSpPr>
        <p:spPr>
          <a:xfrm>
            <a:off x="5183198" y="4715263"/>
            <a:ext cx="1930135" cy="17730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Viviendas turísticas (2020-2022)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E46824D-E61C-CBD7-C963-70E10410CE94}"/>
              </a:ext>
            </a:extLst>
          </p:cNvPr>
          <p:cNvSpPr/>
          <p:nvPr/>
        </p:nvSpPr>
        <p:spPr>
          <a:xfrm>
            <a:off x="9628108" y="4715263"/>
            <a:ext cx="2019474" cy="17730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Turismo internacional (2020-2022)</a:t>
            </a:r>
          </a:p>
        </p:txBody>
      </p:sp>
    </p:spTree>
    <p:extLst>
      <p:ext uri="{BB962C8B-B14F-4D97-AF65-F5344CB8AC3E}">
        <p14:creationId xmlns:p14="http://schemas.microsoft.com/office/powerpoint/2010/main" val="4044204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8A5AD2D-E08F-2224-348D-CFB7FBCE0238}"/>
              </a:ext>
            </a:extLst>
          </p:cNvPr>
          <p:cNvSpPr txBox="1"/>
          <p:nvPr/>
        </p:nvSpPr>
        <p:spPr>
          <a:xfrm>
            <a:off x="4647902" y="1346400"/>
            <a:ext cx="3012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DataFrame</a:t>
            </a:r>
            <a:r>
              <a:rPr lang="es-ES" sz="2400" b="1" dirty="0"/>
              <a:t> resultante</a:t>
            </a:r>
          </a:p>
        </p:txBody>
      </p:sp>
      <p:graphicFrame>
        <p:nvGraphicFramePr>
          <p:cNvPr id="5" name="Tabla 6">
            <a:extLst>
              <a:ext uri="{FF2B5EF4-FFF2-40B4-BE49-F238E27FC236}">
                <a16:creationId xmlns:a16="http://schemas.microsoft.com/office/drawing/2014/main" id="{825EA917-950A-FBD1-A78D-0ADB1C8F6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738850"/>
              </p:ext>
            </p:extLst>
          </p:nvPr>
        </p:nvGraphicFramePr>
        <p:xfrm>
          <a:off x="58858" y="2682280"/>
          <a:ext cx="12074284" cy="1330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964">
                  <a:extLst>
                    <a:ext uri="{9D8B030D-6E8A-4147-A177-3AD203B41FA5}">
                      <a16:colId xmlns:a16="http://schemas.microsoft.com/office/drawing/2014/main" val="301726953"/>
                    </a:ext>
                  </a:extLst>
                </a:gridCol>
                <a:gridCol w="1317371">
                  <a:extLst>
                    <a:ext uri="{9D8B030D-6E8A-4147-A177-3AD203B41FA5}">
                      <a16:colId xmlns:a16="http://schemas.microsoft.com/office/drawing/2014/main" val="532680829"/>
                    </a:ext>
                  </a:extLst>
                </a:gridCol>
                <a:gridCol w="801307">
                  <a:extLst>
                    <a:ext uri="{9D8B030D-6E8A-4147-A177-3AD203B41FA5}">
                      <a16:colId xmlns:a16="http://schemas.microsoft.com/office/drawing/2014/main" val="1679846743"/>
                    </a:ext>
                  </a:extLst>
                </a:gridCol>
                <a:gridCol w="1364107">
                  <a:extLst>
                    <a:ext uri="{9D8B030D-6E8A-4147-A177-3AD203B41FA5}">
                      <a16:colId xmlns:a16="http://schemas.microsoft.com/office/drawing/2014/main" val="3794550702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1453576684"/>
                    </a:ext>
                  </a:extLst>
                </a:gridCol>
                <a:gridCol w="1017588">
                  <a:extLst>
                    <a:ext uri="{9D8B030D-6E8A-4147-A177-3AD203B41FA5}">
                      <a16:colId xmlns:a16="http://schemas.microsoft.com/office/drawing/2014/main" val="3713918626"/>
                    </a:ext>
                  </a:extLst>
                </a:gridCol>
                <a:gridCol w="1803464">
                  <a:extLst>
                    <a:ext uri="{9D8B030D-6E8A-4147-A177-3AD203B41FA5}">
                      <a16:colId xmlns:a16="http://schemas.microsoft.com/office/drawing/2014/main" val="4081052677"/>
                    </a:ext>
                  </a:extLst>
                </a:gridCol>
                <a:gridCol w="1824355">
                  <a:extLst>
                    <a:ext uri="{9D8B030D-6E8A-4147-A177-3AD203B41FA5}">
                      <a16:colId xmlns:a16="http://schemas.microsoft.com/office/drawing/2014/main" val="2314274341"/>
                    </a:ext>
                  </a:extLst>
                </a:gridCol>
                <a:gridCol w="1678432">
                  <a:extLst>
                    <a:ext uri="{9D8B030D-6E8A-4147-A177-3AD203B41FA5}">
                      <a16:colId xmlns:a16="http://schemas.microsoft.com/office/drawing/2014/main" val="24238706"/>
                    </a:ext>
                  </a:extLst>
                </a:gridCol>
              </a:tblGrid>
              <a:tr h="629632">
                <a:tc>
                  <a:txBody>
                    <a:bodyPr/>
                    <a:lstStyle/>
                    <a:p>
                      <a:r>
                        <a:rPr lang="es-ES" sz="1200" dirty="0" err="1"/>
                        <a:t>Indíce</a:t>
                      </a:r>
                      <a:r>
                        <a:rPr lang="es-ES" sz="1200" dirty="0"/>
                        <a:t> (Municipio)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Codigo_provincia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Provincia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Codigo_municipio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Total_vc_AA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Total_vu_AA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Alquiler_mes_vc_m2_AA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Alquiler_mes_vu_m2_AA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Comunidad_autonoma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942548"/>
                  </a:ext>
                </a:extLst>
              </a:tr>
              <a:tr h="700447">
                <a:tc>
                  <a:txBody>
                    <a:bodyPr/>
                    <a:lstStyle/>
                    <a:p>
                      <a:endParaRPr lang="es-E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246673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1330266-56E0-0D3A-881D-BF3D5ABB2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594431"/>
              </p:ext>
            </p:extLst>
          </p:nvPr>
        </p:nvGraphicFramePr>
        <p:xfrm>
          <a:off x="329933" y="4507458"/>
          <a:ext cx="11532134" cy="1356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918">
                  <a:extLst>
                    <a:ext uri="{9D8B030D-6E8A-4147-A177-3AD203B41FA5}">
                      <a16:colId xmlns:a16="http://schemas.microsoft.com/office/drawing/2014/main" val="507369656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346109039"/>
                    </a:ext>
                  </a:extLst>
                </a:gridCol>
                <a:gridCol w="1614805">
                  <a:extLst>
                    <a:ext uri="{9D8B030D-6E8A-4147-A177-3AD203B41FA5}">
                      <a16:colId xmlns:a16="http://schemas.microsoft.com/office/drawing/2014/main" val="3224451895"/>
                    </a:ext>
                  </a:extLst>
                </a:gridCol>
                <a:gridCol w="909955">
                  <a:extLst>
                    <a:ext uri="{9D8B030D-6E8A-4147-A177-3AD203B41FA5}">
                      <a16:colId xmlns:a16="http://schemas.microsoft.com/office/drawing/2014/main" val="1366709857"/>
                    </a:ext>
                  </a:extLst>
                </a:gridCol>
                <a:gridCol w="1637030">
                  <a:extLst>
                    <a:ext uri="{9D8B030D-6E8A-4147-A177-3AD203B41FA5}">
                      <a16:colId xmlns:a16="http://schemas.microsoft.com/office/drawing/2014/main" val="3358824033"/>
                    </a:ext>
                  </a:extLst>
                </a:gridCol>
                <a:gridCol w="1361529">
                  <a:extLst>
                    <a:ext uri="{9D8B030D-6E8A-4147-A177-3AD203B41FA5}">
                      <a16:colId xmlns:a16="http://schemas.microsoft.com/office/drawing/2014/main" val="2952408194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202780901"/>
                    </a:ext>
                  </a:extLst>
                </a:gridCol>
                <a:gridCol w="1943862">
                  <a:extLst>
                    <a:ext uri="{9D8B030D-6E8A-4147-A177-3AD203B41FA5}">
                      <a16:colId xmlns:a16="http://schemas.microsoft.com/office/drawing/2014/main" val="864292905"/>
                    </a:ext>
                  </a:extLst>
                </a:gridCol>
              </a:tblGrid>
              <a:tr h="65555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Poblacion_aa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Inmuebles_totales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Viviendas_turísticas_AA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Turistas_AA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Total_casas_alquiler_AA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Porcentaje_viviendas_alquiler_AA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Porcentaje_vc_alquiler_AA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Porcentaje_vu_alquiler_AA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274464"/>
                  </a:ext>
                </a:extLst>
              </a:tr>
              <a:tr h="70044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413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339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8A5AD2D-E08F-2224-348D-CFB7FBCE0238}"/>
              </a:ext>
            </a:extLst>
          </p:cNvPr>
          <p:cNvSpPr txBox="1"/>
          <p:nvPr/>
        </p:nvSpPr>
        <p:spPr>
          <a:xfrm>
            <a:off x="4589507" y="1346400"/>
            <a:ext cx="3012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DataFrame</a:t>
            </a:r>
            <a:r>
              <a:rPr lang="es-ES" sz="2400" b="1" dirty="0"/>
              <a:t> resultante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A74A91-87A2-78EE-C7D8-8CEF075904FD}"/>
              </a:ext>
            </a:extLst>
          </p:cNvPr>
          <p:cNvSpPr txBox="1"/>
          <p:nvPr/>
        </p:nvSpPr>
        <p:spPr>
          <a:xfrm>
            <a:off x="624468" y="2453268"/>
            <a:ext cx="44682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Filas y columnas: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2000" dirty="0"/>
              <a:t>2033 x 90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Nulos: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/>
              <a:t>Media de provincia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Otros </a:t>
            </a:r>
            <a:r>
              <a:rPr lang="es-ES" sz="2000" b="1" dirty="0" err="1"/>
              <a:t>DataFrame</a:t>
            </a:r>
            <a:endParaRPr lang="es-ES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/>
              <a:t>Igual sin </a:t>
            </a:r>
            <a:r>
              <a:rPr lang="es-ES" sz="2000" dirty="0" err="1"/>
              <a:t>outliers</a:t>
            </a:r>
            <a:endParaRPr lang="es-E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/>
              <a:t>Datos 2020 y 2021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/>
              <a:t>Datos 2020 y 2021 sin </a:t>
            </a:r>
            <a:r>
              <a:rPr lang="es-ES" sz="2000" dirty="0" err="1"/>
              <a:t>outliers</a:t>
            </a:r>
            <a:endParaRPr lang="es-ES" sz="200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2445A38-9FC2-3D3B-4A35-8B71ACDE4E99}"/>
              </a:ext>
            </a:extLst>
          </p:cNvPr>
          <p:cNvGrpSpPr/>
          <p:nvPr/>
        </p:nvGrpSpPr>
        <p:grpSpPr>
          <a:xfrm>
            <a:off x="6868811" y="3429000"/>
            <a:ext cx="4207956" cy="3204520"/>
            <a:chOff x="6792611" y="3436331"/>
            <a:chExt cx="4207956" cy="3204520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C125FA0-DA2F-6B4F-39E8-F8D05304C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2611" y="3436331"/>
              <a:ext cx="4207956" cy="3204520"/>
            </a:xfrm>
            <a:prstGeom prst="rect">
              <a:avLst/>
            </a:prstGeom>
          </p:spPr>
        </p:pic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7ACFBF1F-2D9F-5E8D-78E7-4559EEB45BD3}"/>
                </a:ext>
              </a:extLst>
            </p:cNvPr>
            <p:cNvSpPr/>
            <p:nvPr/>
          </p:nvSpPr>
          <p:spPr>
            <a:xfrm>
              <a:off x="8832867" y="3594970"/>
              <a:ext cx="308320" cy="826718"/>
            </a:xfrm>
            <a:prstGeom prst="ellips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Flecha en U 12">
              <a:extLst>
                <a:ext uri="{FF2B5EF4-FFF2-40B4-BE49-F238E27FC236}">
                  <a16:creationId xmlns:a16="http://schemas.microsoft.com/office/drawing/2014/main" id="{36BCC487-F8E6-5AE9-0D59-817DB3CC5BBE}"/>
                </a:ext>
              </a:extLst>
            </p:cNvPr>
            <p:cNvSpPr/>
            <p:nvPr/>
          </p:nvSpPr>
          <p:spPr>
            <a:xfrm rot="16200000" flipH="1">
              <a:off x="7911254" y="3813663"/>
              <a:ext cx="736874" cy="881951"/>
            </a:xfrm>
            <a:prstGeom prst="uturnArrow">
              <a:avLst>
                <a:gd name="adj1" fmla="val 9445"/>
                <a:gd name="adj2" fmla="val 25000"/>
                <a:gd name="adj3" fmla="val 10668"/>
                <a:gd name="adj4" fmla="val 39429"/>
                <a:gd name="adj5" fmla="val 32952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4" name="Flecha en U 13">
              <a:extLst>
                <a:ext uri="{FF2B5EF4-FFF2-40B4-BE49-F238E27FC236}">
                  <a16:creationId xmlns:a16="http://schemas.microsoft.com/office/drawing/2014/main" id="{E5C22CA6-70E5-A82B-61DA-5293EC4FD83B}"/>
                </a:ext>
              </a:extLst>
            </p:cNvPr>
            <p:cNvSpPr/>
            <p:nvPr/>
          </p:nvSpPr>
          <p:spPr>
            <a:xfrm rot="5400000" flipH="1" flipV="1">
              <a:off x="7976306" y="6105731"/>
              <a:ext cx="151271" cy="304527"/>
            </a:xfrm>
            <a:prstGeom prst="uturnArrow">
              <a:avLst>
                <a:gd name="adj1" fmla="val 9445"/>
                <a:gd name="adj2" fmla="val 25000"/>
                <a:gd name="adj3" fmla="val 10668"/>
                <a:gd name="adj4" fmla="val 39429"/>
                <a:gd name="adj5" fmla="val 5630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019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43527FF0-CEF2-9B9E-D48A-7C41F4218553}"/>
              </a:ext>
            </a:extLst>
          </p:cNvPr>
          <p:cNvSpPr txBox="1"/>
          <p:nvPr/>
        </p:nvSpPr>
        <p:spPr>
          <a:xfrm>
            <a:off x="5245881" y="1346400"/>
            <a:ext cx="1700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Univariante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E59B516A-0BE6-B68E-BDD6-AA51196A0DD2}"/>
              </a:ext>
            </a:extLst>
          </p:cNvPr>
          <p:cNvGrpSpPr/>
          <p:nvPr/>
        </p:nvGrpSpPr>
        <p:grpSpPr>
          <a:xfrm>
            <a:off x="413152" y="2214301"/>
            <a:ext cx="4927601" cy="2072087"/>
            <a:chOff x="571499" y="2362200"/>
            <a:chExt cx="6330547" cy="2524740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5175857-91F4-A704-1C06-7CB21F63E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549" y="2849715"/>
              <a:ext cx="1912169" cy="1912169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735B135B-3188-40D8-42D5-C46024343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2099" y="2974771"/>
              <a:ext cx="2472301" cy="1912169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5415BAE-1713-4031-CD89-F01BCAA27722}"/>
                </a:ext>
              </a:extLst>
            </p:cNvPr>
            <p:cNvSpPr txBox="1"/>
            <p:nvPr/>
          </p:nvSpPr>
          <p:spPr>
            <a:xfrm>
              <a:off x="571499" y="2362200"/>
              <a:ext cx="6330547" cy="487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b="1" dirty="0"/>
                <a:t>Histograma	         y	         </a:t>
              </a:r>
              <a:r>
                <a:rPr lang="es-ES" sz="2000" b="1" dirty="0" err="1"/>
                <a:t>Boxplot</a:t>
              </a:r>
              <a:endParaRPr lang="es-ES" sz="2000" b="1" dirty="0"/>
            </a:p>
          </p:txBody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D5A1731-4DAB-B43F-0B30-E18A6E48C9DA}"/>
              </a:ext>
            </a:extLst>
          </p:cNvPr>
          <p:cNvSpPr txBox="1"/>
          <p:nvPr/>
        </p:nvSpPr>
        <p:spPr>
          <a:xfrm>
            <a:off x="7706268" y="2024775"/>
            <a:ext cx="4200384" cy="26161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Análisis: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Media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Mediana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Moda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Varianza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Desviación estándar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Percentil 25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Percentil 75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Test de </a:t>
            </a:r>
            <a:r>
              <a:rPr lang="es-ES" dirty="0" err="1"/>
              <a:t>Kolmogorov-Smirnov</a:t>
            </a:r>
            <a:endParaRPr lang="es-E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D2C2004-C3D7-CE0A-8BE8-BC6760266A6D}"/>
              </a:ext>
            </a:extLst>
          </p:cNvPr>
          <p:cNvSpPr txBox="1"/>
          <p:nvPr/>
        </p:nvSpPr>
        <p:spPr>
          <a:xfrm>
            <a:off x="4568033" y="5338657"/>
            <a:ext cx="2554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Variables: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Normales: 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No normales: 78</a:t>
            </a:r>
          </a:p>
        </p:txBody>
      </p:sp>
    </p:spTree>
    <p:extLst>
      <p:ext uri="{BB962C8B-B14F-4D97-AF65-F5344CB8AC3E}">
        <p14:creationId xmlns:p14="http://schemas.microsoft.com/office/powerpoint/2010/main" val="23263015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785</Words>
  <Application>Microsoft Macintosh PowerPoint</Application>
  <PresentationFormat>Panorámica</PresentationFormat>
  <Paragraphs>203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Courier New</vt:lpstr>
      <vt:lpstr>Tema de Office</vt:lpstr>
      <vt:lpstr>El precio del alquiler en España y agentes relacionados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precio del alquiler en España y agentes relacionados</dc:title>
  <dc:creator>José Manuel González</dc:creator>
  <cp:lastModifiedBy>José Manuel González</cp:lastModifiedBy>
  <cp:revision>11</cp:revision>
  <dcterms:created xsi:type="dcterms:W3CDTF">2023-04-18T15:04:20Z</dcterms:created>
  <dcterms:modified xsi:type="dcterms:W3CDTF">2023-04-19T18:59:18Z</dcterms:modified>
</cp:coreProperties>
</file>